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8" r:id="rId7"/>
    <p:sldId id="260" r:id="rId8"/>
    <p:sldId id="269" r:id="rId9"/>
    <p:sldId id="261" r:id="rId10"/>
    <p:sldId id="262" r:id="rId11"/>
    <p:sldId id="265" r:id="rId12"/>
    <p:sldId id="263" r:id="rId13"/>
    <p:sldId id="279" r:id="rId14"/>
    <p:sldId id="282" r:id="rId15"/>
    <p:sldId id="281" r:id="rId16"/>
    <p:sldId id="280" r:id="rId17"/>
    <p:sldId id="266" r:id="rId18"/>
    <p:sldId id="271" r:id="rId19"/>
    <p:sldId id="272" r:id="rId20"/>
    <p:sldId id="273" r:id="rId21"/>
    <p:sldId id="275" r:id="rId22"/>
    <p:sldId id="274" r:id="rId23"/>
    <p:sldId id="278" r:id="rId24"/>
    <p:sldId id="276" r:id="rId25"/>
    <p:sldId id="277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FF3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BFED5AD-1E29-4692-B5DB-9EAF58A45777}" type="datetimeFigureOut">
              <a:rPr lang="fr-FR" smtClean="0"/>
              <a:t>06/04/2015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8EB7CD4-7E6B-43C1-94DB-1EA89CA93603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D5AD-1E29-4692-B5DB-9EAF58A45777}" type="datetimeFigureOut">
              <a:rPr lang="fr-FR" smtClean="0"/>
              <a:t>06/04/2015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D4-7E6B-43C1-94DB-1EA89CA936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D5AD-1E29-4692-B5DB-9EAF58A45777}" type="datetimeFigureOut">
              <a:rPr lang="fr-FR" smtClean="0"/>
              <a:t>06/04/2015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D4-7E6B-43C1-94DB-1EA89CA936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FED5AD-1E29-4692-B5DB-9EAF58A45777}" type="datetimeFigureOut">
              <a:rPr lang="fr-FR" smtClean="0"/>
              <a:t>06/04/2015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EB7CD4-7E6B-43C1-94DB-1EA89CA9360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BFED5AD-1E29-4692-B5DB-9EAF58A45777}" type="datetimeFigureOut">
              <a:rPr lang="fr-FR" smtClean="0"/>
              <a:t>06/04/2015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8EB7CD4-7E6B-43C1-94DB-1EA89CA93603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D5AD-1E29-4692-B5DB-9EAF58A45777}" type="datetimeFigureOut">
              <a:rPr lang="fr-FR" smtClean="0"/>
              <a:t>06/04/2015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D4-7E6B-43C1-94DB-1EA89CA9360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D5AD-1E29-4692-B5DB-9EAF58A45777}" type="datetimeFigureOut">
              <a:rPr lang="fr-FR" smtClean="0"/>
              <a:t>06/04/2015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D4-7E6B-43C1-94DB-1EA89CA93603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FED5AD-1E29-4692-B5DB-9EAF58A45777}" type="datetimeFigureOut">
              <a:rPr lang="fr-FR" smtClean="0"/>
              <a:t>06/04/2015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EB7CD4-7E6B-43C1-94DB-1EA89CA9360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D5AD-1E29-4692-B5DB-9EAF58A45777}" type="datetimeFigureOut">
              <a:rPr lang="fr-FR" smtClean="0"/>
              <a:t>06/04/2015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7CD4-7E6B-43C1-94DB-1EA89CA9360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BFED5AD-1E29-4692-B5DB-9EAF58A45777}" type="datetimeFigureOut">
              <a:rPr lang="fr-FR" smtClean="0"/>
              <a:t>06/04/2015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8EB7CD4-7E6B-43C1-94DB-1EA89CA93603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FED5AD-1E29-4692-B5DB-9EAF58A45777}" type="datetimeFigureOut">
              <a:rPr lang="fr-FR" smtClean="0"/>
              <a:t>06/04/2015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8EB7CD4-7E6B-43C1-94DB-1EA89CA93603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BFED5AD-1E29-4692-B5DB-9EAF58A45777}" type="datetimeFigureOut">
              <a:rPr lang="fr-FR" smtClean="0"/>
              <a:t>06/04/2015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8EB7CD4-7E6B-43C1-94DB-1EA89CA9360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39752" y="2636912"/>
            <a:ext cx="6172200" cy="1894362"/>
          </a:xfrm>
        </p:spPr>
        <p:txBody>
          <a:bodyPr/>
          <a:lstStyle/>
          <a:p>
            <a:r>
              <a:rPr lang="fr-FR" dirty="0" smtClean="0"/>
              <a:t>Le Centre LA JUMENTERIE</a:t>
            </a:r>
            <a:br>
              <a:rPr lang="fr-FR" dirty="0" smtClean="0"/>
            </a:br>
            <a:r>
              <a:rPr lang="fr-FR" dirty="0" smtClean="0"/>
              <a:t>vous accueille 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39752" y="4653136"/>
            <a:ext cx="6118448" cy="1721786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Classes de découvertes au Ballon d’Alsace (Vosges)</a:t>
            </a:r>
          </a:p>
          <a:p>
            <a:endParaRPr lang="fr-FR" dirty="0" smtClean="0"/>
          </a:p>
          <a:p>
            <a:r>
              <a:rPr lang="fr-FR" dirty="0" smtClean="0"/>
              <a:t>Agrément Education Nationale : 88.87.06.01 – 110 lits</a:t>
            </a:r>
          </a:p>
          <a:p>
            <a:r>
              <a:rPr lang="fr-FR" dirty="0" smtClean="0"/>
              <a:t>Agrément Maternelles</a:t>
            </a:r>
          </a:p>
          <a:p>
            <a:r>
              <a:rPr lang="fr-FR" dirty="0" smtClean="0"/>
              <a:t>Agrément Jeunesse et Sport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4664"/>
            <a:ext cx="3563692" cy="15520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941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7"/>
    </mc:Choice>
    <mc:Fallback xmlns="">
      <p:transition spd="slow" advTm="7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03375" y="113718"/>
            <a:ext cx="6029065" cy="1083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 smtClean="0"/>
              <a:t>Notre équipe vous propose </a:t>
            </a:r>
          </a:p>
          <a:p>
            <a:pPr marL="0" indent="0" algn="ctr">
              <a:buNone/>
            </a:pPr>
            <a:r>
              <a:rPr lang="fr-FR" sz="2800" dirty="0" smtClean="0"/>
              <a:t>une démarche active pour :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106890"/>
            <a:ext cx="1944216" cy="8467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1520" y="1628800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6600"/>
                </a:solidFill>
                <a:latin typeface="Lucida Handwriting" pitchFamily="66" charset="0"/>
              </a:rPr>
              <a:t>Savoir-vivre ensemble</a:t>
            </a:r>
            <a:endParaRPr lang="fr-FR" sz="2800" dirty="0" smtClean="0"/>
          </a:p>
          <a:p>
            <a:pPr lvl="2"/>
            <a:endParaRPr lang="fr-FR" sz="2800" dirty="0"/>
          </a:p>
          <a:p>
            <a:endParaRPr lang="fr-FR" sz="2800" dirty="0">
              <a:latin typeface="Lucida Handwriting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2636912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Courier New" pitchFamily="49" charset="0"/>
              <a:buChar char="o"/>
            </a:pPr>
            <a:r>
              <a:rPr lang="fr-FR" sz="2800" dirty="0" smtClean="0"/>
              <a:t>Activités de cohésion : challenge, débats participatifs, jeux coopératifs, veillées…</a:t>
            </a:r>
          </a:p>
          <a:p>
            <a:pPr lvl="2"/>
            <a:endParaRPr lang="fr-FR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51520" y="401771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Courier New" pitchFamily="49" charset="0"/>
              <a:buChar char="o"/>
            </a:pPr>
            <a:r>
              <a:rPr lang="fr-FR" sz="2800" dirty="0" smtClean="0"/>
              <a:t>Participation des enfants à la vie quotidienne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85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56"/>
    </mc:Choice>
    <mc:Fallback xmlns="">
      <p:transition spd="slow" advTm="12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932040" y="2526230"/>
            <a:ext cx="3785999" cy="8417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Les équipements :</a:t>
            </a:r>
            <a:endParaRPr lang="fr-FR" sz="2800" b="1" dirty="0">
              <a:solidFill>
                <a:srgbClr val="FF66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106890"/>
            <a:ext cx="1944216" cy="84671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30890" y="3356992"/>
            <a:ext cx="295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Chambres de 2 à 6 lits</a:t>
            </a:r>
          </a:p>
          <a:p>
            <a:r>
              <a:rPr lang="fr-FR" dirty="0" smtClean="0"/>
              <a:t>Situées au 1</a:t>
            </a:r>
            <a:r>
              <a:rPr lang="fr-FR" baseline="30000" dirty="0" smtClean="0"/>
              <a:t>er</a:t>
            </a:r>
            <a:r>
              <a:rPr lang="fr-FR" dirty="0" smtClean="0"/>
              <a:t> et 2</a:t>
            </a:r>
            <a:r>
              <a:rPr lang="fr-FR" baseline="30000" dirty="0" smtClean="0"/>
              <a:t>ème</a:t>
            </a:r>
            <a:r>
              <a:rPr lang="fr-FR" dirty="0" smtClean="0"/>
              <a:t> étage</a:t>
            </a:r>
          </a:p>
          <a:p>
            <a:endParaRPr lang="fr-FR" dirty="0"/>
          </a:p>
          <a:p>
            <a:r>
              <a:rPr lang="fr-FR" dirty="0" smtClean="0"/>
              <a:t>Blocs sanitaires sur le palier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87624" y="1364575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Activités encadrées par  des animateurs et des Accompagnateurs de Moyenne Montagne brevetés d’Etat </a:t>
            </a:r>
            <a:endParaRPr lang="fr-FR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131840" y="751238"/>
            <a:ext cx="3277886" cy="6537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L’équipe :</a:t>
            </a:r>
            <a:endParaRPr lang="fr-FR" sz="2800" b="1" dirty="0">
              <a:solidFill>
                <a:srgbClr val="FF66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/>
          <a:stretch/>
        </p:blipFill>
        <p:spPr>
          <a:xfrm flipV="1">
            <a:off x="28847" y="2348880"/>
            <a:ext cx="4903028" cy="413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7"/>
    </mc:Choice>
    <mc:Fallback xmlns="">
      <p:transition spd="slow" advTm="1096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479711" y="260648"/>
            <a:ext cx="6029065" cy="839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Les équipements :</a:t>
            </a:r>
            <a:endParaRPr lang="fr-FR" sz="2800" b="1" dirty="0">
              <a:solidFill>
                <a:srgbClr val="FF66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106890"/>
            <a:ext cx="1944216" cy="84671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2" y="1088740"/>
            <a:ext cx="4410268" cy="295232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860032" y="1364575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espace bibliothèque et multimédia pour se détendre et apprendre pendant les temps libres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83568" y="450912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salle d’activités par classe</a:t>
            </a:r>
          </a:p>
          <a:p>
            <a:r>
              <a:rPr lang="fr-FR" dirty="0" smtClean="0"/>
              <a:t>2 salles de restauration</a:t>
            </a:r>
          </a:p>
          <a:p>
            <a:r>
              <a:rPr lang="fr-FR" dirty="0" smtClean="0"/>
              <a:t>1 cuisine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49007"/>
            <a:ext cx="3897410" cy="29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5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33"/>
    </mc:Choice>
    <mc:Fallback xmlns="">
      <p:transition spd="slow" advTm="1133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106890"/>
            <a:ext cx="1944216" cy="84671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5" b="16684"/>
          <a:stretch/>
        </p:blipFill>
        <p:spPr>
          <a:xfrm flipV="1">
            <a:off x="323528" y="1130243"/>
            <a:ext cx="8340690" cy="569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5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7"/>
    </mc:Choice>
    <mc:Fallback xmlns="">
      <p:transition spd="slow" advTm="1096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106890"/>
            <a:ext cx="1944216" cy="84671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667" y="1130242"/>
            <a:ext cx="7199700" cy="537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3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7"/>
    </mc:Choice>
    <mc:Fallback xmlns="">
      <p:transition spd="slow" advTm="1096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106890"/>
            <a:ext cx="1944216" cy="84671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4667" y="1130242"/>
            <a:ext cx="7199701" cy="537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7"/>
    </mc:Choice>
    <mc:Fallback xmlns="">
      <p:transition spd="slow" advTm="1096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106890"/>
            <a:ext cx="1944216" cy="84671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4667" y="1130242"/>
            <a:ext cx="7199701" cy="53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67"/>
    </mc:Choice>
    <mc:Fallback xmlns="">
      <p:transition spd="slow" advTm="1096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479711" y="260648"/>
            <a:ext cx="6029065" cy="839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Les équipements :</a:t>
            </a:r>
            <a:endParaRPr lang="fr-FR" sz="2800" b="1" dirty="0">
              <a:solidFill>
                <a:srgbClr val="FF66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106890"/>
            <a:ext cx="1944216" cy="84671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16016" y="1422864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extérieurs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1 paroi d’escalade</a:t>
            </a:r>
          </a:p>
          <a:p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1 piste de ski avec remontée mécanique privatisée pour les </a:t>
            </a:r>
            <a:r>
              <a:rPr lang="fr-FR" dirty="0" err="1" smtClean="0"/>
              <a:t>séjournants</a:t>
            </a:r>
            <a:r>
              <a:rPr lang="fr-FR" dirty="0" smtClean="0"/>
              <a:t> de la </a:t>
            </a:r>
            <a:r>
              <a:rPr lang="fr-FR" dirty="0" err="1" smtClean="0"/>
              <a:t>Jumenterie</a:t>
            </a:r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1 piste de luge</a:t>
            </a:r>
          </a:p>
          <a:p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1 espace Jeux en bois</a:t>
            </a:r>
          </a:p>
          <a:p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De l’espace à profusion 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713238" cy="248572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86672"/>
            <a:ext cx="3713239" cy="278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2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8"/>
    </mc:Choice>
    <mc:Fallback xmlns="">
      <p:transition spd="slow" advTm="986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479711" y="260648"/>
            <a:ext cx="6029065" cy="8398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Séjour Trappeur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Hiver, Printemps, Automne</a:t>
            </a:r>
            <a:endParaRPr lang="fr-FR" sz="2800" b="1" dirty="0">
              <a:solidFill>
                <a:srgbClr val="FF66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106890"/>
            <a:ext cx="1944216" cy="8467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2784309" cy="208823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0" y="3717032"/>
            <a:ext cx="3323862" cy="24928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23928" y="134076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Un bruit, une odeur, une trace… la neige, les animaux, S’imaginer dans les pas d’un trappeur. C’est çà l’aventure !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995936" y="2678393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Raquettes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Lecture de paysage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Mini-trek avec nuitée en refuge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Construction d’un igloo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Cartographie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Traces et indices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Le secourisme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La neige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374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3"/>
    </mc:Choice>
    <mc:Fallback xmlns="">
      <p:transition spd="slow" advTm="1250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479711" y="260648"/>
            <a:ext cx="6029065" cy="8398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Classe de découvertes ski alpin ou ski de fond</a:t>
            </a:r>
            <a:endParaRPr lang="fr-FR" sz="2800" b="1" dirty="0">
              <a:solidFill>
                <a:srgbClr val="FF66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106890"/>
            <a:ext cx="1944216" cy="8467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2116155"/>
            <a:ext cx="3644614" cy="274381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283968" y="2912170"/>
            <a:ext cx="429221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Séances de ski alpin et de fond avec moniteurs ESF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Sécurité et avalanches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Jeux de neige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64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4"/>
    </mc:Choice>
    <mc:Fallback xmlns="">
      <p:transition spd="slow" advTm="574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189131" cy="4143136"/>
          </a:xfrm>
        </p:spPr>
      </p:pic>
      <p:sp>
        <p:nvSpPr>
          <p:cNvPr id="5" name="ZoneTexte 4"/>
          <p:cNvSpPr txBox="1"/>
          <p:nvPr/>
        </p:nvSpPr>
        <p:spPr>
          <a:xfrm>
            <a:off x="899592" y="4375922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Centre La </a:t>
            </a:r>
            <a:r>
              <a:rPr lang="fr-FR" dirty="0" err="1"/>
              <a:t>Jumenterie</a:t>
            </a:r>
            <a:r>
              <a:rPr lang="fr-FR" dirty="0"/>
              <a:t> se situe </a:t>
            </a:r>
            <a:r>
              <a:rPr lang="fr-FR" dirty="0" smtClean="0"/>
              <a:t>au </a:t>
            </a:r>
            <a:r>
              <a:rPr lang="fr-FR" dirty="0"/>
              <a:t>sommet du Ballon d’Alsace dans le Parc Naturel des Ballons des Vosges, aux confins de l’Alsace, Lorraine et Franche-Comté. 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Il </a:t>
            </a:r>
            <a:r>
              <a:rPr lang="fr-FR" dirty="0"/>
              <a:t>se trouve à proximité directe des activités de neige </a:t>
            </a:r>
            <a:endParaRPr lang="fr-FR" dirty="0" smtClean="0"/>
          </a:p>
          <a:p>
            <a:pPr algn="ctr"/>
            <a:r>
              <a:rPr lang="fr-FR" dirty="0" smtClean="0"/>
              <a:t>et </a:t>
            </a:r>
            <a:r>
              <a:rPr lang="fr-FR" dirty="0"/>
              <a:t>de montagne. </a:t>
            </a:r>
          </a:p>
        </p:txBody>
      </p:sp>
    </p:spTree>
    <p:extLst>
      <p:ext uri="{BB962C8B-B14F-4D97-AF65-F5344CB8AC3E}">
        <p14:creationId xmlns:p14="http://schemas.microsoft.com/office/powerpoint/2010/main" val="32486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2"/>
    </mc:Choice>
    <mc:Fallback xmlns="">
      <p:transition spd="slow" advTm="377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479711" y="260648"/>
            <a:ext cx="6029065" cy="8398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Classe de découvertes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Sports</a:t>
            </a:r>
            <a:endParaRPr lang="fr-FR" sz="2800" b="1" dirty="0">
              <a:solidFill>
                <a:srgbClr val="FF66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106890"/>
            <a:ext cx="1944216" cy="8467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2121332"/>
            <a:ext cx="3644614" cy="273346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353407" y="2276872"/>
            <a:ext cx="4276735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/>
              <a:t>Géocaching</a:t>
            </a:r>
            <a:r>
              <a:rPr lang="fr-FR" dirty="0" smtClean="0"/>
              <a:t> : chasse au trésor par GPS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/>
              <a:t>Accrobranche</a:t>
            </a: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Escalade sur paroi artificielle et naturelle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Tir à </a:t>
            </a:r>
            <a:r>
              <a:rPr lang="fr-FR" dirty="0"/>
              <a:t>l</a:t>
            </a:r>
            <a:r>
              <a:rPr lang="fr-FR" dirty="0" smtClean="0"/>
              <a:t>’arc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Randonnée pédestre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Equitation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VTT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76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7"/>
    </mc:Choice>
    <mc:Fallback xmlns="">
      <p:transition spd="slow" advTm="866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479711" y="260648"/>
            <a:ext cx="6029065" cy="8398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Classe de découvertes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Pour les maternelles</a:t>
            </a:r>
            <a:endParaRPr lang="fr-FR" sz="2800" b="1" dirty="0">
              <a:solidFill>
                <a:srgbClr val="FF66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106890"/>
            <a:ext cx="1944216" cy="84671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03848" y="134076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Agrément d’accueil pour les maternelles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99592" y="1988840"/>
            <a:ext cx="7229063" cy="5309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Découverte sensorielle de la montagne</a:t>
            </a:r>
          </a:p>
          <a:p>
            <a:endParaRPr lang="fr-FR" sz="105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43608" y="5166485"/>
            <a:ext cx="6984778" cy="378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b="1" dirty="0" smtClean="0"/>
              <a:t>Un </a:t>
            </a:r>
            <a:r>
              <a:rPr lang="fr-FR" b="1" dirty="0"/>
              <a:t>6</a:t>
            </a:r>
            <a:r>
              <a:rPr lang="fr-FR" b="1" baseline="30000" dirty="0"/>
              <a:t>ème</a:t>
            </a:r>
            <a:r>
              <a:rPr lang="fr-FR" b="1" dirty="0"/>
              <a:t> sens ? </a:t>
            </a:r>
            <a:r>
              <a:rPr lang="fr-FR" dirty="0"/>
              <a:t>L’orientation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3608" y="2519755"/>
            <a:ext cx="7085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fr-FR" b="1" dirty="0">
                <a:solidFill>
                  <a:prstClr val="black"/>
                </a:solidFill>
              </a:rPr>
              <a:t>Le toucher </a:t>
            </a:r>
            <a:r>
              <a:rPr lang="fr-FR" dirty="0">
                <a:solidFill>
                  <a:prstClr val="black"/>
                </a:solidFill>
              </a:rPr>
              <a:t>: la neige c’est froid, c’est modelable, fabriquer un bateau et le faire naviguer dans un ruisseau…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607" y="3229273"/>
            <a:ext cx="7085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fr-FR" b="1" dirty="0">
                <a:solidFill>
                  <a:prstClr val="black"/>
                </a:solidFill>
              </a:rPr>
              <a:t>L’odorat</a:t>
            </a:r>
            <a:r>
              <a:rPr lang="fr-FR" dirty="0">
                <a:solidFill>
                  <a:prstClr val="black"/>
                </a:solidFill>
              </a:rPr>
              <a:t> : senteurs des forêts…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606" y="3598605"/>
            <a:ext cx="7085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fr-FR" b="1" dirty="0">
                <a:solidFill>
                  <a:prstClr val="black"/>
                </a:solidFill>
              </a:rPr>
              <a:t>L’ouïe </a:t>
            </a:r>
            <a:r>
              <a:rPr lang="fr-FR" dirty="0">
                <a:solidFill>
                  <a:prstClr val="black"/>
                </a:solidFill>
              </a:rPr>
              <a:t>: les cris des animaux, l’écoute d’un conte avec vue panoramique…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608" y="4244935"/>
            <a:ext cx="7085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fr-FR" b="1" dirty="0">
                <a:solidFill>
                  <a:prstClr val="black"/>
                </a:solidFill>
              </a:rPr>
              <a:t>La vue </a:t>
            </a:r>
            <a:r>
              <a:rPr lang="fr-FR" dirty="0">
                <a:solidFill>
                  <a:prstClr val="black"/>
                </a:solidFill>
              </a:rPr>
              <a:t>: les paysages enneigés, les formes et couleurs des paysages…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607" y="4797153"/>
            <a:ext cx="7085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fr-FR" b="1" dirty="0">
                <a:solidFill>
                  <a:prstClr val="black"/>
                </a:solidFill>
              </a:rPr>
              <a:t>Le goût </a:t>
            </a:r>
            <a:r>
              <a:rPr lang="fr-FR" dirty="0">
                <a:solidFill>
                  <a:prstClr val="black"/>
                </a:solidFill>
              </a:rPr>
              <a:t>: dégustation de fromages locaux…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1560" y="1710100"/>
            <a:ext cx="7848872" cy="39511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97"/>
    </mc:Choice>
    <mc:Fallback xmlns="">
      <p:transition spd="slow" advTm="21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479711" y="260648"/>
            <a:ext cx="6029065" cy="8398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Classe de découvertes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Montagnes vosgiennes</a:t>
            </a:r>
            <a:endParaRPr lang="fr-FR" sz="2800" b="1" dirty="0">
              <a:solidFill>
                <a:srgbClr val="FF66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106890"/>
            <a:ext cx="1944216" cy="84671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1520" y="1268760"/>
            <a:ext cx="427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Education à l’Environnement et au Développement Durable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3957906" cy="296756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528254" y="1591925"/>
            <a:ext cx="3932177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Lecture de paysage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La tourbière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La forêt de montagne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Traces et indices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Flore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Les animaux des Vosges (lynx, loup…)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Le cycle de l’eau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La géologie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Les anciens métiers de montagne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Jeux coopératifs EEDD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Scierie traditionnelle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Théâtre populaire de Bussang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Fermes et produits du terroir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Gastronomie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60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89"/>
    </mc:Choice>
    <mc:Fallback xmlns="">
      <p:transition spd="slow" advTm="15389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106890"/>
            <a:ext cx="1944216" cy="846715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91039" y="1268760"/>
            <a:ext cx="4824536" cy="9118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Classe d’arbres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932040" y="975186"/>
            <a:ext cx="2799928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/>
              <a:t>Les différents aspects du bois, des forêts, de la sylviculture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dirty="0" smtClean="0"/>
              <a:t>Le </a:t>
            </a:r>
            <a:r>
              <a:rPr lang="fr-FR" dirty="0" err="1" smtClean="0"/>
              <a:t>fustage</a:t>
            </a:r>
            <a:endParaRPr lang="fr-FR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dirty="0" smtClean="0"/>
              <a:t>L’étagement de la végétation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dirty="0" smtClean="0"/>
              <a:t>L’ONF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dirty="0" smtClean="0"/>
              <a:t>Une scierie ou Haut-Fer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dirty="0" smtClean="0"/>
              <a:t>Visite d’une fabrication de jouets en bois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dirty="0" smtClean="0"/>
              <a:t>Le Schlittage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dirty="0" smtClean="0"/>
              <a:t>Plans et construction d’un cabane en bois</a:t>
            </a:r>
          </a:p>
          <a:p>
            <a:pPr marL="342900" indent="-342900">
              <a:buFont typeface="Arial" pitchFamily="34" charset="0"/>
              <a:buChar char="•"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88" y="2386473"/>
            <a:ext cx="4420037" cy="29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9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1"/>
    </mc:Choice>
    <mc:Fallback xmlns="">
      <p:transition spd="slow" advTm="9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-67310" y="1124744"/>
            <a:ext cx="5092961" cy="106868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Classe de découvertes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Escalade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VTT</a:t>
            </a:r>
            <a:endParaRPr lang="fr-FR" sz="2800" b="1" dirty="0">
              <a:solidFill>
                <a:srgbClr val="FF66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106890"/>
            <a:ext cx="1944216" cy="8467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57463" y="1073490"/>
            <a:ext cx="273630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Initiation, mise en pratique des technique sur terrains adaptés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45097" y="2993477"/>
            <a:ext cx="4824536" cy="91189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Classe de découvertes</a:t>
            </a:r>
          </a:p>
          <a:p>
            <a:pPr marL="0" indent="0" algn="ctr">
              <a:buFont typeface="Wingdings"/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SLAM</a:t>
            </a:r>
            <a:endParaRPr lang="fr-FR" sz="2800" b="1" dirty="0">
              <a:solidFill>
                <a:srgbClr val="FF66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25651" y="2295263"/>
            <a:ext cx="2799928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Art nouveau entre lecture de poésie et spectacle vivant pour s’exprimer librement et susciter des échanges à partir de thèmes décidés par les élèves. </a:t>
            </a:r>
          </a:p>
          <a:p>
            <a:r>
              <a:rPr lang="fr-FR" dirty="0" smtClean="0"/>
              <a:t>Dès le 2aire</a:t>
            </a: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48342" y="4941168"/>
            <a:ext cx="4824536" cy="91189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Classe de découvertes</a:t>
            </a:r>
          </a:p>
          <a:p>
            <a:pPr marL="0" indent="0" algn="ctr">
              <a:buFont typeface="Wingdings"/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Vivre ensemble</a:t>
            </a:r>
            <a:endParaRPr lang="fr-FR" sz="2800" b="1" dirty="0">
              <a:solidFill>
                <a:srgbClr val="FF66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072878" y="4725144"/>
            <a:ext cx="279992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Challenges sportifs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Débats participatifs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Jeux coopératifs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Rencontres de classes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Initiation à la citoyenneté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592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55"/>
    </mc:Choice>
    <mc:Fallback xmlns="">
      <p:transition spd="slow" advTm="18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106890"/>
            <a:ext cx="1944216" cy="846715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23528" y="1340768"/>
            <a:ext cx="4824536" cy="91189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Classe de découvertes</a:t>
            </a:r>
          </a:p>
          <a:p>
            <a:pPr marL="0" indent="0" algn="ctr">
              <a:buFont typeface="Wingdings"/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Gastronomie</a:t>
            </a:r>
            <a:endParaRPr lang="fr-FR" sz="2800" b="1" dirty="0">
              <a:solidFill>
                <a:srgbClr val="FF66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32040" y="975186"/>
            <a:ext cx="2799928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/>
              <a:t>Créer un repas local avec un cuisinier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Etude de la filière agroalimentaire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Achat et récolte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L’agriculture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Dégustation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92088" y="4437112"/>
            <a:ext cx="4824536" cy="91189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Classe de découvertes</a:t>
            </a:r>
          </a:p>
          <a:p>
            <a:pPr marL="0" indent="0" algn="ctr">
              <a:buFont typeface="Wingdings"/>
              <a:buNone/>
            </a:pPr>
            <a:r>
              <a:rPr lang="fr-FR" sz="2800" b="1" dirty="0" smtClean="0">
                <a:solidFill>
                  <a:srgbClr val="FF6600"/>
                </a:solidFill>
              </a:rPr>
              <a:t>Autour de l’eau</a:t>
            </a:r>
            <a:endParaRPr lang="fr-FR" sz="2800" b="1" dirty="0">
              <a:solidFill>
                <a:srgbClr val="FF66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32040" y="3461898"/>
            <a:ext cx="2799928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L’eau dans tous ses états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L’adduction d’eau du centre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Moulins à eau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Fusées à eau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Les sources et lacs de</a:t>
            </a:r>
          </a:p>
          <a:p>
            <a:r>
              <a:rPr lang="fr-FR" dirty="0" smtClean="0"/>
              <a:t>Montagne</a:t>
            </a:r>
            <a:endParaRPr lang="fr-FR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L’énergie potentielle de l’eau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47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58"/>
    </mc:Choice>
    <mc:Fallback xmlns="">
      <p:transition spd="slow" advTm="12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03375" y="113718"/>
            <a:ext cx="6029065" cy="1083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 smtClean="0"/>
              <a:t>Notre équipe vous propose </a:t>
            </a:r>
          </a:p>
          <a:p>
            <a:pPr marL="0" indent="0" algn="ctr">
              <a:buNone/>
            </a:pPr>
            <a:r>
              <a:rPr lang="fr-FR" sz="2800" dirty="0" smtClean="0"/>
              <a:t>une démarche active pour :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106890"/>
            <a:ext cx="1944216" cy="8467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5536" y="2204864"/>
            <a:ext cx="80508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dirty="0" smtClean="0">
              <a:latin typeface="Lucida Handwriting" pitchFamily="66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fr-FR" sz="2800" dirty="0" smtClean="0"/>
              <a:t>Le centre est situé à 1 100 m d’altitude au sommet du Ballon d’Alsace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1432434"/>
            <a:ext cx="83529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6600"/>
                </a:solidFill>
                <a:latin typeface="Lucida Handwriting" pitchFamily="66" charset="0"/>
              </a:rPr>
              <a:t>Découvrir les paysages de montagne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5536" y="3429000"/>
            <a:ext cx="8050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itchFamily="34" charset="0"/>
              <a:buChar char="•"/>
            </a:pPr>
            <a:r>
              <a:rPr lang="fr-FR" sz="2800" dirty="0" smtClean="0"/>
              <a:t>Il offre un panorama exceptionnel sur le Massif des Vosges</a:t>
            </a:r>
          </a:p>
          <a:p>
            <a:pPr lvl="1"/>
            <a:endParaRPr lang="fr-FR" sz="80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899592" y="4365104"/>
            <a:ext cx="7546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itchFamily="34" charset="0"/>
              <a:buChar char="•"/>
            </a:pPr>
            <a:r>
              <a:rPr lang="fr-FR" sz="2800" dirty="0" smtClean="0"/>
              <a:t>Il donne accès à des forêts de montagne, à des tourbières et des chaumes, enneigés tout l’hiver</a:t>
            </a:r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17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9"/>
    </mc:Choice>
    <mc:Fallback xmlns="">
      <p:transition spd="slow" advTm="11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3" t="12728" b="14702"/>
          <a:stretch/>
        </p:blipFill>
        <p:spPr>
          <a:xfrm>
            <a:off x="297632" y="836712"/>
            <a:ext cx="8234808" cy="46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6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2"/>
    </mc:Choice>
    <mc:Fallback xmlns="">
      <p:transition spd="slow" advTm="245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03375" y="113718"/>
            <a:ext cx="6029065" cy="1083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 smtClean="0"/>
              <a:t>Notre équipe vous propose </a:t>
            </a:r>
          </a:p>
          <a:p>
            <a:pPr marL="0" indent="0" algn="ctr">
              <a:buNone/>
            </a:pPr>
            <a:r>
              <a:rPr lang="fr-FR" sz="2800" dirty="0" smtClean="0"/>
              <a:t>une démarche active pour :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106890"/>
            <a:ext cx="1944216" cy="8467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7504" y="177281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fr-FR" sz="2800" dirty="0" smtClean="0"/>
              <a:t>La </a:t>
            </a:r>
            <a:r>
              <a:rPr lang="fr-FR" sz="2800" dirty="0" err="1" smtClean="0"/>
              <a:t>Jumenterie</a:t>
            </a:r>
            <a:r>
              <a:rPr lang="fr-FR" sz="2800" dirty="0" smtClean="0"/>
              <a:t> permet l’étude de l’environnement et de sa préservation : </a:t>
            </a:r>
            <a:endParaRPr lang="fr-FR" sz="2800" dirty="0"/>
          </a:p>
        </p:txBody>
      </p:sp>
      <p:sp>
        <p:nvSpPr>
          <p:cNvPr id="2" name="Rectangle 1"/>
          <p:cNvSpPr/>
          <p:nvPr/>
        </p:nvSpPr>
        <p:spPr>
          <a:xfrm>
            <a:off x="323528" y="1220501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6600"/>
                </a:solidFill>
                <a:latin typeface="Lucida Handwriting" pitchFamily="66" charset="0"/>
              </a:rPr>
              <a:t>Etre au cœur du développement durable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528" y="285293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Courier New" pitchFamily="49" charset="0"/>
              <a:buChar char="o"/>
            </a:pPr>
            <a:r>
              <a:rPr lang="fr-FR" sz="2400" dirty="0" smtClean="0"/>
              <a:t>le cycle de l’eau : de la source au robinet en passant par la station d’épuration du centre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5375203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Courier New" pitchFamily="49" charset="0"/>
              <a:buChar char="o"/>
            </a:pPr>
            <a:r>
              <a:rPr lang="fr-FR" sz="2400" dirty="0" smtClean="0"/>
              <a:t>Les règles de savoir-vivre du centre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9" y="3713209"/>
            <a:ext cx="7770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Courier New" pitchFamily="49" charset="0"/>
              <a:buChar char="o"/>
            </a:pPr>
            <a:r>
              <a:rPr lang="fr-FR" sz="2400" dirty="0" smtClean="0"/>
              <a:t>Les différents milieux naturels protégés par </a:t>
            </a:r>
            <a:r>
              <a:rPr lang="fr-FR" sz="2400" dirty="0" err="1" smtClean="0"/>
              <a:t>Natura</a:t>
            </a:r>
            <a:r>
              <a:rPr lang="fr-FR" sz="2400" dirty="0" smtClean="0"/>
              <a:t> 2000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9" y="4544206"/>
            <a:ext cx="8136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Courier New" pitchFamily="49" charset="0"/>
              <a:buChar char="o"/>
            </a:pPr>
            <a:r>
              <a:rPr lang="fr-FR" sz="2400" dirty="0">
                <a:solidFill>
                  <a:prstClr val="black"/>
                </a:solidFill>
              </a:rPr>
              <a:t>Les activités culturelles locales : Théâtre populaire de Bussang, Haut-Fer…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52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09"/>
    </mc:Choice>
    <mc:Fallback xmlns="">
      <p:transition spd="slow" advTm="20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2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5"/>
    </mc:Choice>
    <mc:Fallback xmlns="">
      <p:transition spd="slow" advTm="227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03375" y="113718"/>
            <a:ext cx="6029065" cy="1083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 smtClean="0"/>
              <a:t>Notre équipe vous propose </a:t>
            </a:r>
          </a:p>
          <a:p>
            <a:pPr marL="0" indent="0" algn="ctr">
              <a:buNone/>
            </a:pPr>
            <a:r>
              <a:rPr lang="fr-FR" sz="2800" dirty="0" smtClean="0"/>
              <a:t>une démarche active pour :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106890"/>
            <a:ext cx="1944216" cy="8467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108520" y="1285663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6600"/>
                </a:solidFill>
                <a:latin typeface="Lucida Handwriting" pitchFamily="66" charset="0"/>
              </a:rPr>
              <a:t>Maîtriser une activité sportive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-5138" y="1988840"/>
            <a:ext cx="8897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Courier New" pitchFamily="49" charset="0"/>
              <a:buChar char="o"/>
            </a:pPr>
            <a:r>
              <a:rPr lang="fr-FR" sz="2800" dirty="0" smtClean="0"/>
              <a:t>La </a:t>
            </a:r>
            <a:r>
              <a:rPr lang="fr-FR" sz="2800" dirty="0" err="1" smtClean="0"/>
              <a:t>Jumenterie</a:t>
            </a:r>
            <a:r>
              <a:rPr lang="fr-FR" sz="2800" dirty="0" smtClean="0"/>
              <a:t> possède sa propre remontée mécanique (idéal pour les débutants) et un plan d’escalade en plein air</a:t>
            </a:r>
          </a:p>
        </p:txBody>
      </p:sp>
      <p:sp>
        <p:nvSpPr>
          <p:cNvPr id="7" name="Rectangle 6"/>
          <p:cNvSpPr/>
          <p:nvPr/>
        </p:nvSpPr>
        <p:spPr>
          <a:xfrm>
            <a:off x="-5138" y="3429001"/>
            <a:ext cx="87536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Courier New" pitchFamily="49" charset="0"/>
              <a:buChar char="o"/>
            </a:pPr>
            <a:r>
              <a:rPr lang="fr-FR" sz="2800" dirty="0" smtClean="0"/>
              <a:t>Domaine du Ballon d’Alsace : 10 pistes de ski alpin, 1 jardin des neiges, 6 pistes de ski de fond, 2 pistes de luges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5138" y="4813996"/>
            <a:ext cx="8465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Courier New" pitchFamily="49" charset="0"/>
              <a:buChar char="o"/>
            </a:pPr>
            <a:r>
              <a:rPr lang="fr-FR" sz="2800" dirty="0" smtClean="0"/>
              <a:t>Circuits de randonnée, VTT, chiens de traîneau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7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73"/>
    </mc:Choice>
    <mc:Fallback xmlns="">
      <p:transition spd="slow" advTm="21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7" y="22583"/>
            <a:ext cx="2895786" cy="38610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t="4445"/>
          <a:stretch/>
        </p:blipFill>
        <p:spPr>
          <a:xfrm>
            <a:off x="2987824" y="3501008"/>
            <a:ext cx="3888431" cy="30087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48680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3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8"/>
    </mc:Choice>
    <mc:Fallback xmlns="">
      <p:transition spd="slow" advTm="428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03375" y="113718"/>
            <a:ext cx="6029065" cy="10830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 smtClean="0"/>
              <a:t>Notre équipe vous propose </a:t>
            </a:r>
          </a:p>
          <a:p>
            <a:pPr marL="0" indent="0" algn="ctr">
              <a:buNone/>
            </a:pPr>
            <a:r>
              <a:rPr lang="fr-FR" sz="2800" dirty="0" smtClean="0"/>
              <a:t>une démarche active pour :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0" y="106890"/>
            <a:ext cx="1944216" cy="8467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80864" y="1484784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6600"/>
                </a:solidFill>
                <a:latin typeface="Lucida Handwriting" pitchFamily="66" charset="0"/>
              </a:rPr>
              <a:t>Eveiller l’imaginaire</a:t>
            </a:r>
            <a:endParaRPr lang="fr-FR" sz="2800" dirty="0"/>
          </a:p>
          <a:p>
            <a:endParaRPr lang="fr-FR" sz="2800" dirty="0">
              <a:latin typeface="Lucida Handwriting" pitchFamily="66" charset="0"/>
            </a:endParaRPr>
          </a:p>
        </p:txBody>
      </p:sp>
      <p:pic>
        <p:nvPicPr>
          <p:cNvPr id="6" name="Picture 2" descr="http://ts1.mm.bing.net/th?id=H.4936198248006200&amp;pid=1.7&amp;w=96&amp;h=153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7" y="3789040"/>
            <a:ext cx="1806559" cy="287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17646" y="5445224"/>
            <a:ext cx="445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Contes vosgiens : le </a:t>
            </a:r>
            <a:r>
              <a:rPr lang="fr-FR" dirty="0" err="1" smtClean="0"/>
              <a:t>Sotré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27584" y="2564904"/>
            <a:ext cx="76194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buFont typeface="Courier New" pitchFamily="49" charset="0"/>
              <a:buChar char="o"/>
            </a:pPr>
            <a:r>
              <a:rPr lang="fr-FR" sz="2800" dirty="0" smtClean="0"/>
              <a:t>Activités artistiques : </a:t>
            </a:r>
            <a:r>
              <a:rPr lang="fr-FR" sz="2800" dirty="0" err="1" smtClean="0"/>
              <a:t>Slam</a:t>
            </a:r>
            <a:r>
              <a:rPr lang="fr-FR" sz="2800" dirty="0" smtClean="0"/>
              <a:t>, contes, création plastique ou théâtrale ou littéraire avec un artiste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49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1"/>
    </mc:Choice>
    <mc:Fallback xmlns="">
      <p:transition spd="slow" advTm="9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7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4.3|3.7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6.4|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5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154</TotalTime>
  <Words>835</Words>
  <Application>Microsoft Office PowerPoint</Application>
  <PresentationFormat>Affichage à l'écran (4:3)</PresentationFormat>
  <Paragraphs>155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Oriel</vt:lpstr>
      <vt:lpstr>Le Centre LA JUMENTERIE vous accueille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Centre LA JUMENTERIE vous accueille !</dc:title>
  <dc:creator>secretariat2</dc:creator>
  <cp:lastModifiedBy>nathalie fani</cp:lastModifiedBy>
  <cp:revision>20</cp:revision>
  <dcterms:created xsi:type="dcterms:W3CDTF">2013-03-27T14:48:57Z</dcterms:created>
  <dcterms:modified xsi:type="dcterms:W3CDTF">2015-04-06T18:00:32Z</dcterms:modified>
</cp:coreProperties>
</file>